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76" r:id="rId4"/>
    <p:sldId id="261" r:id="rId5"/>
    <p:sldId id="262" r:id="rId6"/>
    <p:sldId id="281" r:id="rId7"/>
    <p:sldId id="260" r:id="rId8"/>
    <p:sldId id="263" r:id="rId9"/>
    <p:sldId id="258" r:id="rId10"/>
    <p:sldId id="264" r:id="rId11"/>
    <p:sldId id="265" r:id="rId12"/>
    <p:sldId id="266" r:id="rId13"/>
    <p:sldId id="282" r:id="rId14"/>
    <p:sldId id="267" r:id="rId15"/>
    <p:sldId id="275" r:id="rId16"/>
    <p:sldId id="273" r:id="rId17"/>
    <p:sldId id="274" r:id="rId18"/>
    <p:sldId id="277" r:id="rId19"/>
    <p:sldId id="268" r:id="rId20"/>
    <p:sldId id="272" r:id="rId21"/>
    <p:sldId id="270" r:id="rId22"/>
    <p:sldId id="278" r:id="rId23"/>
    <p:sldId id="279" r:id="rId24"/>
    <p:sldId id="280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44"/>
    <p:restoredTop sz="88532"/>
  </p:normalViewPr>
  <p:slideViewPr>
    <p:cSldViewPr snapToGrid="0" snapToObjects="1">
      <p:cViewPr>
        <p:scale>
          <a:sx n="85" d="100"/>
          <a:sy n="85" d="100"/>
        </p:scale>
        <p:origin x="1400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tiff>
</file>

<file path=ppt/media/image11.tiff>
</file>

<file path=ppt/media/image12.jpeg>
</file>

<file path=ppt/media/image13.png>
</file>

<file path=ppt/media/image14.png>
</file>

<file path=ppt/media/image19.tiff>
</file>

<file path=ppt/media/image2.png>
</file>

<file path=ppt/media/image24.gif>
</file>

<file path=ppt/media/image25.gi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534122-B999-C44A-8F30-E9A4CDEBAB5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448E32-EC02-E34F-AA3F-DF2B6FE051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160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Answer a scientific question using the methods we learn in this course </a:t>
            </a:r>
          </a:p>
          <a:p>
            <a:r>
              <a:rPr lang="en-US" dirty="0"/>
              <a:t>Here: time series analysis, model fitting, subsampling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448E32-EC02-E34F-AA3F-DF2B6FE051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0918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HOWEVER, for both, 120 is the SECOND HIGHEST PEAK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448E32-EC02-E34F-AA3F-DF2B6FE051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901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BINNING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448E32-EC02-E34F-AA3F-DF2B6FE051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76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Letters to Nature, 2005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448E32-EC02-E34F-AA3F-DF2B6FE051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55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PERIODOGRAM DOES NOT IDENTIFY 62</a:t>
            </a:r>
          </a:p>
          <a:p>
            <a:r>
              <a:rPr lang="en-US" dirty="0"/>
              <a:t>BUT DETECTS 194 and 140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448E32-EC02-E34F-AA3F-DF2B6FE051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223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Node to node = wavelength </a:t>
            </a:r>
          </a:p>
          <a:p>
            <a:r>
              <a:rPr lang="en-US" dirty="0"/>
              <a:t>0 to max value = amplitude </a:t>
            </a:r>
          </a:p>
          <a:p>
            <a:r>
              <a:rPr lang="en-US" dirty="0"/>
              <a:t>Can be read as “2 cycles over time span of 128”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448E32-EC02-E34F-AA3F-DF2B6FE051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368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= amplitude </a:t>
            </a:r>
          </a:p>
          <a:p>
            <a:r>
              <a:rPr lang="en-US" dirty="0"/>
              <a:t>K = frequency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448E32-EC02-E34F-AA3F-DF2B6FE051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823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 and W  = estimates of spectral background </a:t>
            </a:r>
          </a:p>
          <a:p>
            <a:r>
              <a:rPr lang="en-US" dirty="0"/>
              <a:t>Power =  measure of how strong the signal is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448E32-EC02-E34F-AA3F-DF2B6FE051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181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448E32-EC02-E34F-AA3F-DF2B6FE051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962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448E32-EC02-E34F-AA3F-DF2B6FE051D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80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THIRD ORDER POLYNOMIAL – DIVERSITY STG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448E32-EC02-E34F-AA3F-DF2B6FE051D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567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39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27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7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272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49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298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615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775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89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016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151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BFA99-9467-5244-AB40-B440513F33A4}" type="datetimeFigureOut">
              <a:rPr lang="en-US" smtClean="0"/>
              <a:t>7/25/20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DCFE5-3303-D143-BDC2-8D49E5B0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27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5865C07B-58DD-BC4D-ABF4-8B1A520438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10"/>
          <a:stretch/>
        </p:blipFill>
        <p:spPr>
          <a:xfrm>
            <a:off x="3082595" y="10"/>
            <a:ext cx="6061405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37" name="Freeform: Shape 36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9" name="Freeform: Shape 38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B8EE1F-FB6C-7940-B670-032ED99B6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485" y="1122363"/>
            <a:ext cx="301752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200" dirty="0"/>
              <a:t>Cyclicity in the Fossil Record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0638DE-BD54-4143-9022-85D17DB988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485" y="4872922"/>
            <a:ext cx="2949980" cy="1208141"/>
          </a:xfrm>
        </p:spPr>
        <p:txBody>
          <a:bodyPr>
            <a:normAutofit/>
          </a:bodyPr>
          <a:lstStyle/>
          <a:p>
            <a:pPr algn="l"/>
            <a:r>
              <a:rPr lang="en-US" sz="1700" dirty="0"/>
              <a:t>Tasnuva F. Ming Khan </a:t>
            </a:r>
          </a:p>
          <a:p>
            <a:pPr algn="l"/>
            <a:r>
              <a:rPr lang="en-US" sz="1700" dirty="0"/>
              <a:t>Analytical Paleobiology Project</a:t>
            </a:r>
          </a:p>
          <a:p>
            <a:pPr algn="l"/>
            <a:r>
              <a:rPr lang="en-US" sz="1700" dirty="0"/>
              <a:t>July 27, 2020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239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D599-EFF1-B947-9AC8-DCE0AEE2A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37734"/>
            <a:ext cx="5975350" cy="742422"/>
          </a:xfrm>
        </p:spPr>
        <p:txBody>
          <a:bodyPr>
            <a:normAutofit/>
          </a:bodyPr>
          <a:lstStyle/>
          <a:p>
            <a:r>
              <a:rPr lang="en-US" dirty="0"/>
              <a:t>Guiding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B39AA-A655-B145-AD84-8EBB70D02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75946"/>
            <a:ext cx="7886700" cy="230610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1) Is there a dominant cycle for extinctions, originations, and diversity? </a:t>
            </a:r>
          </a:p>
          <a:p>
            <a:pPr marL="0" indent="0">
              <a:buNone/>
            </a:pPr>
            <a:r>
              <a:rPr lang="en-US" dirty="0"/>
              <a:t>2) How does stratigraphic binning affect the cycles?</a:t>
            </a:r>
          </a:p>
          <a:p>
            <a:pPr marL="0" indent="0">
              <a:buNone/>
            </a:pPr>
            <a:r>
              <a:rPr lang="en-US" dirty="0"/>
              <a:t>3) What causes the cycles? (future questions)  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6BC61A67-6553-5B4B-8528-FE07B09F92A4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DF563DD2-B53A-334F-B698-18A7DAD6D07B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3C5BE5E3-6AC0-5D4C-9905-C9B57926F130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E005C1C9-EA1C-CF4A-8609-30239E4B0187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1A932BBD-8D94-2B42-A7D2-B53E45E6B3A4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924258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D599-EFF1-B947-9AC8-DCE0AEE2A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37734"/>
            <a:ext cx="5975350" cy="742422"/>
          </a:xfrm>
        </p:spPr>
        <p:txBody>
          <a:bodyPr>
            <a:normAutofit/>
          </a:bodyPr>
          <a:lstStyle/>
          <a:p>
            <a:r>
              <a:rPr lang="en-US" dirty="0"/>
              <a:t>Guiding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B39AA-A655-B145-AD84-8EBB70D02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75946"/>
            <a:ext cx="7886700" cy="230610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1) Is there a dominant cycle for extinctions, originations, and diversity?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2) How does stratigraphic binning affect the cycles?</a:t>
            </a:r>
          </a:p>
          <a:p>
            <a:pPr marL="0" indent="0">
              <a:buNone/>
            </a:pPr>
            <a:r>
              <a:rPr lang="en-US" dirty="0"/>
              <a:t>3) What causes the cycles? (future questions)  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6BC61A67-6553-5B4B-8528-FE07B09F92A4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DF563DD2-B53A-334F-B698-18A7DAD6D07B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3C5BE5E3-6AC0-5D4C-9905-C9B57926F130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E005C1C9-EA1C-CF4A-8609-30239E4B0187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1A932BBD-8D94-2B42-A7D2-B53E45E6B3A4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825252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45CF7C8D-5A96-F44D-9D84-A51529501B49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CA3DC709-4866-D748-A3BE-6CB8B0FFC3C6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682D9E51-6CBC-A140-B566-10AA5B8AB57F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92F20FDD-2FEB-A144-9576-CEB3EA713637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B4D43C32-0DF8-8649-9017-09FE6D0778B2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8EB83CF-013F-2E43-838E-AA5AD00E0ACF}"/>
              </a:ext>
            </a:extLst>
          </p:cNvPr>
          <p:cNvGrpSpPr/>
          <p:nvPr/>
        </p:nvGrpSpPr>
        <p:grpSpPr>
          <a:xfrm>
            <a:off x="2260993" y="908689"/>
            <a:ext cx="3268045" cy="2677656"/>
            <a:chOff x="2260993" y="908689"/>
            <a:chExt cx="3268045" cy="2677656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092BA661-015A-0349-BA6D-63CEF8B85E3A}"/>
                </a:ext>
              </a:extLst>
            </p:cNvPr>
            <p:cNvCxnSpPr/>
            <p:nvPr/>
          </p:nvCxnSpPr>
          <p:spPr>
            <a:xfrm>
              <a:off x="2260993" y="1693557"/>
              <a:ext cx="71835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501F7C2-6480-BE41-AA4E-B9B5CBBCFACA}"/>
                </a:ext>
              </a:extLst>
            </p:cNvPr>
            <p:cNvSpPr txBox="1"/>
            <p:nvPr/>
          </p:nvSpPr>
          <p:spPr>
            <a:xfrm>
              <a:off x="3152047" y="908689"/>
              <a:ext cx="2376991" cy="26776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Taxonomic filtering</a:t>
              </a:r>
            </a:p>
            <a:p>
              <a:pPr algn="ctr"/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genus level identification</a:t>
              </a:r>
            </a:p>
            <a:p>
              <a:pPr algn="ctr"/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marine phyla and class</a:t>
              </a:r>
            </a:p>
            <a:p>
              <a:pPr algn="ctr"/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homonymy 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DD3C145-15D0-584C-8F25-94E6576A253D}"/>
              </a:ext>
            </a:extLst>
          </p:cNvPr>
          <p:cNvGrpSpPr/>
          <p:nvPr/>
        </p:nvGrpSpPr>
        <p:grpSpPr>
          <a:xfrm>
            <a:off x="5871086" y="1798818"/>
            <a:ext cx="1526207" cy="1767069"/>
            <a:chOff x="5871086" y="1798818"/>
            <a:chExt cx="1526207" cy="1767069"/>
          </a:xfrm>
        </p:grpSpPr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A40DBBDA-ADF7-114F-9FDA-A2FC3974EE2E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6340043" y="1798818"/>
              <a:ext cx="846573" cy="482238"/>
            </a:xfrm>
            <a:prstGeom prst="bentConnector3">
              <a:avLst>
                <a:gd name="adj1" fmla="val 99579"/>
              </a:avLst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A4A7F1F-F0F9-F142-9902-3302FEA091AA}"/>
                </a:ext>
              </a:extLst>
            </p:cNvPr>
            <p:cNvSpPr txBox="1"/>
            <p:nvPr/>
          </p:nvSpPr>
          <p:spPr>
            <a:xfrm>
              <a:off x="5871086" y="2365558"/>
              <a:ext cx="1526207" cy="1200329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70C0"/>
                  </a:solidFill>
                </a:rPr>
                <a:t>Stage Level </a:t>
              </a:r>
              <a:br>
                <a:rPr lang="en-US" sz="2400" b="1" dirty="0">
                  <a:solidFill>
                    <a:srgbClr val="0070C0"/>
                  </a:solidFill>
                </a:rPr>
              </a:br>
              <a:r>
                <a:rPr lang="en-US" sz="2400" b="1" dirty="0">
                  <a:solidFill>
                    <a:srgbClr val="0070C0"/>
                  </a:solidFill>
                </a:rPr>
                <a:t>(95)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934F493E-B2ED-054C-BF06-8D9ABC9F878C}"/>
              </a:ext>
            </a:extLst>
          </p:cNvPr>
          <p:cNvGrpSpPr/>
          <p:nvPr/>
        </p:nvGrpSpPr>
        <p:grpSpPr>
          <a:xfrm>
            <a:off x="7186615" y="1803451"/>
            <a:ext cx="1871795" cy="1747446"/>
            <a:chOff x="7186615" y="1803451"/>
            <a:chExt cx="1871795" cy="1747446"/>
          </a:xfrm>
        </p:grpSpPr>
        <p:cxnSp>
          <p:nvCxnSpPr>
            <p:cNvPr id="35" name="Elbow Connector 34">
              <a:extLst>
                <a:ext uri="{FF2B5EF4-FFF2-40B4-BE49-F238E27FC236}">
                  <a16:creationId xmlns:a16="http://schemas.microsoft.com/office/drawing/2014/main" id="{1E29DB86-AFC6-D64D-91CD-DCD08A600406}"/>
                </a:ext>
              </a:extLst>
            </p:cNvPr>
            <p:cNvCxnSpPr>
              <a:cxnSpLocks/>
            </p:cNvCxnSpPr>
            <p:nvPr/>
          </p:nvCxnSpPr>
          <p:spPr>
            <a:xfrm>
              <a:off x="7186615" y="1803451"/>
              <a:ext cx="1130428" cy="481764"/>
            </a:xfrm>
            <a:prstGeom prst="bentConnector3">
              <a:avLst>
                <a:gd name="adj1" fmla="val 100389"/>
              </a:avLst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8AF88E8-825F-B748-89E6-3445D986F6AD}"/>
                </a:ext>
              </a:extLst>
            </p:cNvPr>
            <p:cNvSpPr txBox="1"/>
            <p:nvPr/>
          </p:nvSpPr>
          <p:spPr>
            <a:xfrm>
              <a:off x="7532203" y="2350568"/>
              <a:ext cx="1526207" cy="1200329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2"/>
                  </a:solidFill>
                </a:rPr>
                <a:t>Ten Ma Bins </a:t>
              </a:r>
              <a:br>
                <a:rPr lang="en-US" sz="2400" b="1" dirty="0">
                  <a:solidFill>
                    <a:schemeClr val="accent2"/>
                  </a:solidFill>
                </a:rPr>
              </a:br>
              <a:r>
                <a:rPr lang="en-US" sz="2400" b="1" dirty="0">
                  <a:solidFill>
                    <a:schemeClr val="accent2"/>
                  </a:solidFill>
                </a:rPr>
                <a:t>(49)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C2CF808-4AAE-704F-B4B1-1B3F8C030246}"/>
              </a:ext>
            </a:extLst>
          </p:cNvPr>
          <p:cNvGrpSpPr/>
          <p:nvPr/>
        </p:nvGrpSpPr>
        <p:grpSpPr>
          <a:xfrm>
            <a:off x="165631" y="724420"/>
            <a:ext cx="2114384" cy="2910864"/>
            <a:chOff x="165631" y="724420"/>
            <a:chExt cx="2114384" cy="2910864"/>
          </a:xfrm>
        </p:grpSpPr>
        <p:pic>
          <p:nvPicPr>
            <p:cNvPr id="9" name="Picture 8" descr="A picture containing clock&#10;&#10;Description automatically generated">
              <a:extLst>
                <a:ext uri="{FF2B5EF4-FFF2-40B4-BE49-F238E27FC236}">
                  <a16:creationId xmlns:a16="http://schemas.microsoft.com/office/drawing/2014/main" id="{F3E37283-D208-C545-808C-5C3E8B4D61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9547" r="18961" b="19756"/>
            <a:stretch/>
          </p:blipFill>
          <p:spPr>
            <a:xfrm>
              <a:off x="216960" y="724420"/>
              <a:ext cx="1980448" cy="1938275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B7EBD13-F22C-5C4B-87E4-623CC67EF77D}"/>
                </a:ext>
              </a:extLst>
            </p:cNvPr>
            <p:cNvSpPr txBox="1"/>
            <p:nvPr/>
          </p:nvSpPr>
          <p:spPr>
            <a:xfrm>
              <a:off x="165631" y="2711954"/>
              <a:ext cx="21143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“</a:t>
              </a:r>
              <a:r>
                <a:rPr lang="en-US" dirty="0" err="1"/>
                <a:t>chronosphere</a:t>
              </a:r>
              <a:r>
                <a:rPr lang="en-US" dirty="0"/>
                <a:t>”</a:t>
              </a:r>
            </a:p>
            <a:p>
              <a:pPr algn="ctr"/>
              <a:r>
                <a:rPr lang="en-US" dirty="0"/>
                <a:t>“</a:t>
              </a:r>
              <a:r>
                <a:rPr lang="en-US" dirty="0" err="1"/>
                <a:t>divDyn</a:t>
              </a:r>
              <a:r>
                <a:rPr lang="en-US" dirty="0"/>
                <a:t>”</a:t>
              </a:r>
            </a:p>
            <a:p>
              <a:pPr algn="ctr"/>
              <a:r>
                <a:rPr lang="en-US" dirty="0"/>
                <a:t>(Kocsis et al. 2019) 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EDE6E73-8315-C049-9B53-6DC192538BC0}"/>
              </a:ext>
            </a:extLst>
          </p:cNvPr>
          <p:cNvGrpSpPr/>
          <p:nvPr/>
        </p:nvGrpSpPr>
        <p:grpSpPr>
          <a:xfrm>
            <a:off x="327376" y="4909946"/>
            <a:ext cx="4244624" cy="1639529"/>
            <a:chOff x="327376" y="4909946"/>
            <a:chExt cx="4244624" cy="1639529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D636BD6-C855-EE46-87E9-E172B467A186}"/>
                </a:ext>
              </a:extLst>
            </p:cNvPr>
            <p:cNvSpPr txBox="1"/>
            <p:nvPr/>
          </p:nvSpPr>
          <p:spPr>
            <a:xfrm>
              <a:off x="327376" y="5349146"/>
              <a:ext cx="4244624" cy="1200329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70C0"/>
                  </a:solidFill>
                </a:rPr>
                <a:t>Spectral Analysis: Lomb Periodogram for Unevenly Sampled Data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18D6E0FD-284B-A740-B775-BB9E2B1ACCC1}"/>
                </a:ext>
              </a:extLst>
            </p:cNvPr>
            <p:cNvCxnSpPr>
              <a:cxnSpLocks/>
            </p:cNvCxnSpPr>
            <p:nvPr/>
          </p:nvCxnSpPr>
          <p:spPr>
            <a:xfrm>
              <a:off x="3343275" y="4909946"/>
              <a:ext cx="0" cy="386286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11DBAB9D-93CD-C94D-88F2-9B7AB65AA229}"/>
              </a:ext>
            </a:extLst>
          </p:cNvPr>
          <p:cNvGrpSpPr/>
          <p:nvPr/>
        </p:nvGrpSpPr>
        <p:grpSpPr>
          <a:xfrm>
            <a:off x="5150757" y="4909946"/>
            <a:ext cx="3821288" cy="1703409"/>
            <a:chOff x="5150757" y="4909946"/>
            <a:chExt cx="3821288" cy="1703409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35D9178-73D5-DC45-9DFE-3983480DFA88}"/>
                </a:ext>
              </a:extLst>
            </p:cNvPr>
            <p:cNvSpPr txBox="1"/>
            <p:nvPr/>
          </p:nvSpPr>
          <p:spPr>
            <a:xfrm>
              <a:off x="5150757" y="5413026"/>
              <a:ext cx="3821288" cy="1200329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2"/>
                  </a:solidFill>
                </a:rPr>
                <a:t>Spectral Analysis: Fast Fourier Transform (FFT) for Evenly Sampled Data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9BF8F794-436D-4C44-AC30-1744D9813911}"/>
                </a:ext>
              </a:extLst>
            </p:cNvPr>
            <p:cNvCxnSpPr>
              <a:cxnSpLocks/>
            </p:cNvCxnSpPr>
            <p:nvPr/>
          </p:nvCxnSpPr>
          <p:spPr>
            <a:xfrm>
              <a:off x="7628275" y="4909946"/>
              <a:ext cx="0" cy="503947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6E316634-CA93-0548-99E5-259E14BA4E7A}"/>
              </a:ext>
            </a:extLst>
          </p:cNvPr>
          <p:cNvGrpSpPr/>
          <p:nvPr/>
        </p:nvGrpSpPr>
        <p:grpSpPr>
          <a:xfrm>
            <a:off x="5570468" y="693219"/>
            <a:ext cx="2959311" cy="1135045"/>
            <a:chOff x="5570468" y="693219"/>
            <a:chExt cx="2959311" cy="1135045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A76AAA76-E339-884B-AE88-7A5C9DCFE1D3}"/>
                </a:ext>
              </a:extLst>
            </p:cNvPr>
            <p:cNvGrpSpPr/>
            <p:nvPr/>
          </p:nvGrpSpPr>
          <p:grpSpPr>
            <a:xfrm>
              <a:off x="5570468" y="693219"/>
              <a:ext cx="2959311" cy="830997"/>
              <a:chOff x="5570468" y="693219"/>
              <a:chExt cx="2959311" cy="830997"/>
            </a:xfrm>
          </p:grpSpPr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AF7C03C5-244F-D543-91A2-8F4D6036D2FA}"/>
                  </a:ext>
                </a:extLst>
              </p:cNvPr>
              <p:cNvCxnSpPr/>
              <p:nvPr/>
            </p:nvCxnSpPr>
            <p:spPr>
              <a:xfrm>
                <a:off x="5570468" y="1006508"/>
                <a:ext cx="718356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9879084-01B0-D841-86AD-1CEF284D779B}"/>
                  </a:ext>
                </a:extLst>
              </p:cNvPr>
              <p:cNvSpPr txBox="1"/>
              <p:nvPr/>
            </p:nvSpPr>
            <p:spPr>
              <a:xfrm>
                <a:off x="6341215" y="693219"/>
                <a:ext cx="2188564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/>
                  <a:t>Stratigraphic Binning</a:t>
                </a:r>
              </a:p>
            </p:txBody>
          </p:sp>
        </p:grp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7D735ED9-6536-8448-B45A-319E7AA1B093}"/>
                </a:ext>
              </a:extLst>
            </p:cNvPr>
            <p:cNvCxnSpPr>
              <a:cxnSpLocks/>
            </p:cNvCxnSpPr>
            <p:nvPr/>
          </p:nvCxnSpPr>
          <p:spPr>
            <a:xfrm>
              <a:off x="7393124" y="1515352"/>
              <a:ext cx="0" cy="3129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EB40D318-9C28-0142-B61E-25B041AB5E9D}"/>
              </a:ext>
            </a:extLst>
          </p:cNvPr>
          <p:cNvGrpSpPr/>
          <p:nvPr/>
        </p:nvGrpSpPr>
        <p:grpSpPr>
          <a:xfrm>
            <a:off x="327376" y="3586345"/>
            <a:ext cx="8687871" cy="1323601"/>
            <a:chOff x="327376" y="3586345"/>
            <a:chExt cx="8687871" cy="1323601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EEB7A56-75F5-8E43-B3FF-6278BA970CAA}"/>
                </a:ext>
              </a:extLst>
            </p:cNvPr>
            <p:cNvGrpSpPr/>
            <p:nvPr/>
          </p:nvGrpSpPr>
          <p:grpSpPr>
            <a:xfrm>
              <a:off x="327376" y="3586345"/>
              <a:ext cx="6129036" cy="1317040"/>
              <a:chOff x="327376" y="3586345"/>
              <a:chExt cx="6129036" cy="1317040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83EC217-92FB-664E-ADAE-6401DAEFE1D5}"/>
                  </a:ext>
                </a:extLst>
              </p:cNvPr>
              <p:cNvSpPr txBox="1"/>
              <p:nvPr/>
            </p:nvSpPr>
            <p:spPr>
              <a:xfrm>
                <a:off x="327376" y="4072388"/>
                <a:ext cx="4622013" cy="830997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/>
                  <a:t>Subsampling: 1500 draws</a:t>
                </a:r>
              </a:p>
              <a:p>
                <a:pPr algn="ctr"/>
                <a:r>
                  <a:rPr lang="en-US" sz="2400" b="1" dirty="0"/>
                  <a:t>Calculate Turnover Rates</a:t>
                </a:r>
              </a:p>
            </p:txBody>
          </p: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8969B98C-5A5A-4140-98A0-D7CB2EA03CF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949389" y="3586345"/>
                <a:ext cx="1507023" cy="486043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461F805-A151-1843-B736-C78E2B6973A7}"/>
                </a:ext>
              </a:extLst>
            </p:cNvPr>
            <p:cNvGrpSpPr/>
            <p:nvPr/>
          </p:nvGrpSpPr>
          <p:grpSpPr>
            <a:xfrm>
              <a:off x="5411457" y="3590429"/>
              <a:ext cx="3603790" cy="1319517"/>
              <a:chOff x="5411457" y="3590429"/>
              <a:chExt cx="3603790" cy="1319517"/>
            </a:xfrm>
          </p:grpSpPr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A213D2EB-9F7F-BC48-93B2-50774F946D55}"/>
                  </a:ext>
                </a:extLst>
              </p:cNvPr>
              <p:cNvSpPr txBox="1"/>
              <p:nvPr/>
            </p:nvSpPr>
            <p:spPr>
              <a:xfrm>
                <a:off x="5411457" y="4078949"/>
                <a:ext cx="3603790" cy="830997"/>
              </a:xfrm>
              <a:prstGeom prst="rect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/>
                  <a:t>Subsampling: 4000 draws</a:t>
                </a:r>
              </a:p>
              <a:p>
                <a:pPr algn="ctr"/>
                <a:r>
                  <a:rPr lang="en-US" sz="2400" b="1" dirty="0"/>
                  <a:t>Calculate Turnover Rates</a:t>
                </a:r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CB21EA95-9786-E840-9F45-165A5BA2F12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70352" y="3590429"/>
                <a:ext cx="1" cy="503510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61185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6015EB1D-B1CF-D941-8FE7-61193E243A3C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8EB82917-AF86-4F45-9F0F-7386816D9123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304174F6-A87E-D645-ADA6-1C9A0E8D977E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38691D98-5B0A-6844-AA78-E0A36C80005D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D9B98219-F3B8-1643-8A22-11BBA45F21D1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9CE952-C05A-F143-9A5D-AC91C41B9F5E}"/>
              </a:ext>
            </a:extLst>
          </p:cNvPr>
          <p:cNvSpPr txBox="1"/>
          <p:nvPr/>
        </p:nvSpPr>
        <p:spPr>
          <a:xfrm>
            <a:off x="2480576" y="3778592"/>
            <a:ext cx="4244624" cy="230832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</a:rPr>
              <a:t>Spectral Analysis: Lomb Periodogram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</a:rPr>
              <a:t>- </a:t>
            </a:r>
            <a:r>
              <a:rPr lang="en-US" sz="2400" dirty="0">
                <a:solidFill>
                  <a:srgbClr val="0070C0"/>
                </a:solidFill>
              </a:rPr>
              <a:t>For Unevenly Sampled Data, </a:t>
            </a:r>
            <a:r>
              <a:rPr lang="en-US" sz="2400" dirty="0" err="1">
                <a:solidFill>
                  <a:srgbClr val="0070C0"/>
                </a:solidFill>
              </a:rPr>
              <a:t>eg</a:t>
            </a:r>
            <a:r>
              <a:rPr lang="en-US" sz="2400" dirty="0">
                <a:solidFill>
                  <a:srgbClr val="0070C0"/>
                </a:solidFill>
              </a:rPr>
              <a:t> sampled once at 1 million years, next at 4 million years, next at 10,000 years.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CF3F4A-981E-CB4E-964D-416FC96B6A97}"/>
              </a:ext>
            </a:extLst>
          </p:cNvPr>
          <p:cNvSpPr txBox="1"/>
          <p:nvPr/>
        </p:nvSpPr>
        <p:spPr>
          <a:xfrm>
            <a:off x="2570966" y="1134901"/>
            <a:ext cx="4154234" cy="193899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</a:rPr>
              <a:t>Spectral Analysis: Fast Fourier Transform (FFT) </a:t>
            </a:r>
          </a:p>
          <a:p>
            <a:pPr algn="ctr"/>
            <a:endParaRPr lang="en-US" sz="2400" b="1" dirty="0">
              <a:solidFill>
                <a:schemeClr val="accent2"/>
              </a:solidFill>
            </a:endParaRPr>
          </a:p>
          <a:p>
            <a:pPr algn="ctr"/>
            <a:r>
              <a:rPr lang="en-US" sz="2400" b="1" dirty="0">
                <a:solidFill>
                  <a:schemeClr val="accent2"/>
                </a:solidFill>
              </a:rPr>
              <a:t>- </a:t>
            </a:r>
            <a:r>
              <a:rPr lang="en-US" sz="2400" dirty="0">
                <a:solidFill>
                  <a:schemeClr val="accent2"/>
                </a:solidFill>
              </a:rPr>
              <a:t>For Evenly Sampled Data, </a:t>
            </a:r>
            <a:r>
              <a:rPr lang="en-US" sz="2400" dirty="0" err="1">
                <a:solidFill>
                  <a:schemeClr val="accent2"/>
                </a:solidFill>
              </a:rPr>
              <a:t>eg</a:t>
            </a:r>
            <a:r>
              <a:rPr lang="en-US" sz="2400" dirty="0">
                <a:solidFill>
                  <a:schemeClr val="accent2"/>
                </a:solidFill>
              </a:rPr>
              <a:t> sampled every 1 million years</a:t>
            </a:r>
          </a:p>
        </p:txBody>
      </p:sp>
    </p:spTree>
    <p:extLst>
      <p:ext uri="{BB962C8B-B14F-4D97-AF65-F5344CB8AC3E}">
        <p14:creationId xmlns:p14="http://schemas.microsoft.com/office/powerpoint/2010/main" val="197306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850B8-7BD7-DA49-97CE-98BC0BE2D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847" y="720738"/>
            <a:ext cx="7886700" cy="911200"/>
          </a:xfrm>
        </p:spPr>
        <p:txBody>
          <a:bodyPr/>
          <a:lstStyle/>
          <a:p>
            <a:r>
              <a:rPr lang="en-US" dirty="0"/>
              <a:t>Subsampling, Model Fitting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8749024F-6BEF-5448-AE76-B9AD6CE91F41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231222E3-27EC-6445-AF93-1CD49A89C200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A73B8B5C-813C-7C49-9C40-360E7A6ADD2A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CF8349DC-D691-B947-87C3-640C685E1D61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E6DEB6FB-0E5D-2A4E-B35E-E4FF067D2FEF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10B060-2AD3-5A4B-BEEE-D5F5DC67B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51" y="1631938"/>
            <a:ext cx="6290623" cy="4493302"/>
          </a:xfrm>
          <a:prstGeom prst="rect">
            <a:avLst/>
          </a:prstGeom>
          <a:ln w="38100"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845549A-D210-E043-BD1A-772894B46E4D}"/>
              </a:ext>
            </a:extLst>
          </p:cNvPr>
          <p:cNvSpPr txBox="1"/>
          <p:nvPr/>
        </p:nvSpPr>
        <p:spPr>
          <a:xfrm>
            <a:off x="6421890" y="1752608"/>
            <a:ext cx="257923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dirty="0"/>
              <a:t>Subsampling by classical rarefaction.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Turnover rates calculated using the equations of Foote (2003). 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Modelled trend line is a 4</a:t>
            </a:r>
            <a:r>
              <a:rPr lang="en-US" sz="2000" baseline="30000" dirty="0"/>
              <a:t>th</a:t>
            </a:r>
            <a:r>
              <a:rPr lang="en-US" sz="2000" dirty="0"/>
              <a:t> order polynomial.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Power spectrum will be applied on residuals. </a:t>
            </a:r>
          </a:p>
          <a:p>
            <a:pPr marL="342900" indent="-342900">
              <a:buFontTx/>
              <a:buChar char="-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29835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463108-9235-FE4B-9E0D-A7CF6796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634" y="628650"/>
            <a:ext cx="7234732" cy="5167666"/>
          </a:xfrm>
          <a:prstGeom prst="rect">
            <a:avLst/>
          </a:prstGeom>
          <a:ln w="38100">
            <a:noFill/>
          </a:ln>
        </p:spPr>
      </p:pic>
      <p:sp>
        <p:nvSpPr>
          <p:cNvPr id="5" name="Parallelogram 4">
            <a:extLst>
              <a:ext uri="{FF2B5EF4-FFF2-40B4-BE49-F238E27FC236}">
                <a16:creationId xmlns:a16="http://schemas.microsoft.com/office/drawing/2014/main" id="{7744C1EA-115D-3748-862E-7E0D31B4E3E0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BCB7B45A-4C58-D745-ABBE-CF5811EED633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726131BC-81D1-774D-9EB4-14B993F74DD6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4A5091A7-DFE2-1D40-B953-F70EF874D3EF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0BEC0B4A-E963-7C4E-890F-EE476BE10447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4E5FE3-89E8-A146-8117-D0AFE376B2D9}"/>
              </a:ext>
            </a:extLst>
          </p:cNvPr>
          <p:cNvSpPr txBox="1"/>
          <p:nvPr/>
        </p:nvSpPr>
        <p:spPr>
          <a:xfrm>
            <a:off x="1349115" y="6011056"/>
            <a:ext cx="6385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Trend line is a 3</a:t>
            </a:r>
            <a:r>
              <a:rPr lang="en-US" sz="2400" baseline="30000" dirty="0"/>
              <a:t>rd</a:t>
            </a:r>
            <a:r>
              <a:rPr lang="en-US" sz="2400" dirty="0"/>
              <a:t> order polynomial. </a:t>
            </a:r>
          </a:p>
        </p:txBody>
      </p:sp>
    </p:spTree>
    <p:extLst>
      <p:ext uri="{BB962C8B-B14F-4D97-AF65-F5344CB8AC3E}">
        <p14:creationId xmlns:p14="http://schemas.microsoft.com/office/powerpoint/2010/main" val="2793440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F27521-B1BD-4041-9573-29C5C0F6D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72" y="1892043"/>
            <a:ext cx="4162584" cy="2950253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AD42CB-63C2-3648-8FE8-B579DC4AF3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3671" y="1894626"/>
            <a:ext cx="4443835" cy="2950253"/>
          </a:xfrm>
          <a:prstGeom prst="rect">
            <a:avLst/>
          </a:prstGeom>
          <a:ln w="38100">
            <a:solidFill>
              <a:srgbClr val="0070C0"/>
            </a:solidFill>
          </a:ln>
        </p:spPr>
      </p:pic>
      <p:sp>
        <p:nvSpPr>
          <p:cNvPr id="6" name="Parallelogram 5">
            <a:extLst>
              <a:ext uri="{FF2B5EF4-FFF2-40B4-BE49-F238E27FC236}">
                <a16:creationId xmlns:a16="http://schemas.microsoft.com/office/drawing/2014/main" id="{4A92A4D3-4509-744F-86D9-C3EF7E5CF11D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601A76E5-6CED-0D4C-895B-0C7306774D53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2ABCEB27-9952-E94F-B453-F911420CD2EE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CF2CB949-A729-F849-92AD-A7E56F39FD19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EE242BA4-A37D-D344-84E1-A7F275A0C17F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500915-FB2A-4145-A432-DAE80FD03C36}"/>
              </a:ext>
            </a:extLst>
          </p:cNvPr>
          <p:cNvSpPr txBox="1"/>
          <p:nvPr/>
        </p:nvSpPr>
        <p:spPr>
          <a:xfrm>
            <a:off x="4693277" y="884828"/>
            <a:ext cx="4244624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Lomb Periodogram for Unevenly Sampled 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711997-94B2-8E4F-91AA-0CCFD8734CBD}"/>
              </a:ext>
            </a:extLst>
          </p:cNvPr>
          <p:cNvSpPr txBox="1"/>
          <p:nvPr/>
        </p:nvSpPr>
        <p:spPr>
          <a:xfrm>
            <a:off x="444220" y="1034492"/>
            <a:ext cx="3821288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2"/>
                </a:solidFill>
              </a:rPr>
              <a:t>Fast Fourier Transform (FFT) for Evenly Sampled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324279-75CF-6343-86C8-EA59F399537F}"/>
              </a:ext>
            </a:extLst>
          </p:cNvPr>
          <p:cNvSpPr txBox="1"/>
          <p:nvPr/>
        </p:nvSpPr>
        <p:spPr>
          <a:xfrm>
            <a:off x="444220" y="4917797"/>
            <a:ext cx="28935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 = 120 million years </a:t>
            </a:r>
          </a:p>
          <a:p>
            <a:r>
              <a:rPr lang="en-US" sz="2400" dirty="0"/>
              <a:t>t = 48 million years</a:t>
            </a:r>
          </a:p>
          <a:p>
            <a:r>
              <a:rPr lang="en-US" sz="2400" dirty="0"/>
              <a:t>del = 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46123F-8E8D-8C4C-B731-11E1BC571982}"/>
              </a:ext>
            </a:extLst>
          </p:cNvPr>
          <p:cNvSpPr txBox="1"/>
          <p:nvPr/>
        </p:nvSpPr>
        <p:spPr>
          <a:xfrm>
            <a:off x="5804098" y="4917797"/>
            <a:ext cx="33188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 = 119.8 million years </a:t>
            </a:r>
          </a:p>
          <a:p>
            <a:r>
              <a:rPr lang="en-US" sz="2400" dirty="0"/>
              <a:t>t = 59.7 million years seq(10, 200, by = 0.1)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3BC1FD-96AB-E549-BD30-EFE4E6374470}"/>
              </a:ext>
            </a:extLst>
          </p:cNvPr>
          <p:cNvSpPr txBox="1"/>
          <p:nvPr/>
        </p:nvSpPr>
        <p:spPr>
          <a:xfrm>
            <a:off x="2721521" y="5794899"/>
            <a:ext cx="30879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120 million years could be a signal?</a:t>
            </a:r>
          </a:p>
        </p:txBody>
      </p:sp>
    </p:spTree>
    <p:extLst>
      <p:ext uri="{BB962C8B-B14F-4D97-AF65-F5344CB8AC3E}">
        <p14:creationId xmlns:p14="http://schemas.microsoft.com/office/powerpoint/2010/main" val="126047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D700-8F16-1D4A-87FC-399D5FFD0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29821"/>
            <a:ext cx="7886700" cy="1325563"/>
          </a:xfrm>
        </p:spPr>
        <p:txBody>
          <a:bodyPr/>
          <a:lstStyle/>
          <a:p>
            <a:r>
              <a:rPr lang="en-US" dirty="0"/>
              <a:t>Comparison with Rohde and Muller (2005)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BB86C5-0C43-0E4A-ABA1-FA0ADF9EA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463803"/>
            <a:ext cx="3873761" cy="3564376"/>
          </a:xfrm>
          <a:prstGeom prst="rect">
            <a:avLst/>
          </a:prstGeom>
        </p:spPr>
      </p:pic>
      <p:sp>
        <p:nvSpPr>
          <p:cNvPr id="5" name="Parallelogram 4">
            <a:extLst>
              <a:ext uri="{FF2B5EF4-FFF2-40B4-BE49-F238E27FC236}">
                <a16:creationId xmlns:a16="http://schemas.microsoft.com/office/drawing/2014/main" id="{DF4F4BDC-F4DB-B140-8C14-12E348A3532B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EC8BB633-3648-3140-8953-E0F513625A02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4ED5314A-6DEE-3A4B-8F0E-A48BD7311262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FA81F3D4-29A1-6445-AA42-2A6148BB6C7E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356C7160-346A-4048-ACC9-F852F6ED4194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FB190E-DF70-1741-8F30-FBF9306B1B94}"/>
              </a:ext>
            </a:extLst>
          </p:cNvPr>
          <p:cNvSpPr txBox="1"/>
          <p:nvPr/>
        </p:nvSpPr>
        <p:spPr>
          <a:xfrm>
            <a:off x="4436156" y="2357556"/>
            <a:ext cx="4244624" cy="156966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Lomb Periodogram also identifies a 60-million-year cycle, within 62+/-3</a:t>
            </a:r>
          </a:p>
          <a:p>
            <a:r>
              <a:rPr lang="en-US" sz="2400" b="1" dirty="0">
                <a:solidFill>
                  <a:srgbClr val="0070C0"/>
                </a:solidFill>
              </a:rPr>
              <a:t>del = seq(10, 200, by = 0.1).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9F62C4-549F-0047-9D94-8EE2DA53F28C}"/>
              </a:ext>
            </a:extLst>
          </p:cNvPr>
          <p:cNvSpPr txBox="1"/>
          <p:nvPr/>
        </p:nvSpPr>
        <p:spPr>
          <a:xfrm>
            <a:off x="4502411" y="4146700"/>
            <a:ext cx="3821288" cy="1200329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Fast Fourier Transform does not match (120, 48)</a:t>
            </a:r>
          </a:p>
          <a:p>
            <a:r>
              <a:rPr lang="en-US" sz="2400" b="1" dirty="0">
                <a:solidFill>
                  <a:schemeClr val="accent2"/>
                </a:solidFill>
              </a:rPr>
              <a:t>del = 10</a:t>
            </a:r>
          </a:p>
        </p:txBody>
      </p:sp>
    </p:spTree>
    <p:extLst>
      <p:ext uri="{BB962C8B-B14F-4D97-AF65-F5344CB8AC3E}">
        <p14:creationId xmlns:p14="http://schemas.microsoft.com/office/powerpoint/2010/main" val="209186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BE10D-060B-4A49-9B0F-2609E11E5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32408"/>
            <a:ext cx="7886700" cy="1325563"/>
          </a:xfrm>
        </p:spPr>
        <p:txBody>
          <a:bodyPr/>
          <a:lstStyle/>
          <a:p>
            <a:r>
              <a:rPr lang="en-US" dirty="0"/>
              <a:t>Comparison with </a:t>
            </a:r>
            <a:r>
              <a:rPr lang="en-US" dirty="0" err="1"/>
              <a:t>Omerbashich</a:t>
            </a:r>
            <a:r>
              <a:rPr lang="en-US" dirty="0"/>
              <a:t> (2006)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6EC450-652D-4249-BA51-42000707F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2" y="2232468"/>
            <a:ext cx="6119694" cy="38931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B6C41B-D711-1042-B5FF-B7EC217B4C37}"/>
              </a:ext>
            </a:extLst>
          </p:cNvPr>
          <p:cNvSpPr txBox="1"/>
          <p:nvPr/>
        </p:nvSpPr>
        <p:spPr>
          <a:xfrm>
            <a:off x="6508500" y="1859340"/>
            <a:ext cx="2172279" cy="156966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No Lomb periodogram match (120, 60)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8B557D-E5A8-354D-AFCB-DBCCC2A7DE30}"/>
              </a:ext>
            </a:extLst>
          </p:cNvPr>
          <p:cNvSpPr txBox="1"/>
          <p:nvPr/>
        </p:nvSpPr>
        <p:spPr>
          <a:xfrm>
            <a:off x="6508499" y="3573285"/>
            <a:ext cx="2172279" cy="156966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Fast Fourier Transform does not match (120, 48). 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87996D1B-11D5-7F4C-A33D-B182A9BCD88C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4D602EAC-DCCF-1649-8313-889542EAA809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26CD6BF3-B718-DD4A-8AEF-7B469E52913D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2BAAF4C4-BB0F-0E41-9A42-5ACD3F7EDA15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1BA24BEE-9D56-684A-B000-7BDC65AF999C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C1E69B-4B62-3042-8517-956767FC93DE}"/>
              </a:ext>
            </a:extLst>
          </p:cNvPr>
          <p:cNvSpPr txBox="1"/>
          <p:nvPr/>
        </p:nvSpPr>
        <p:spPr>
          <a:xfrm>
            <a:off x="6373458" y="5287230"/>
            <a:ext cx="2307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Detrending?</a:t>
            </a:r>
          </a:p>
        </p:txBody>
      </p:sp>
    </p:spTree>
    <p:extLst>
      <p:ext uri="{BB962C8B-B14F-4D97-AF65-F5344CB8AC3E}">
        <p14:creationId xmlns:p14="http://schemas.microsoft.com/office/powerpoint/2010/main" val="152708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FD200801-CFAF-DA40-8F1B-64DBDA1854CC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23A83C97-4D13-E548-A36A-78F241D711E1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0CBBFA58-D8D2-224F-BEE3-8AFEEFEF4993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FB1638C0-2D9C-2D46-AE8D-FBAD94AF5D20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7EA1CB44-F4EB-F348-9886-A2AC23EE7979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FEFE35-2DFE-5D46-8696-30BD276EFDA5}"/>
              </a:ext>
            </a:extLst>
          </p:cNvPr>
          <p:cNvSpPr/>
          <p:nvPr/>
        </p:nvSpPr>
        <p:spPr>
          <a:xfrm>
            <a:off x="402709" y="4972981"/>
            <a:ext cx="38014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 = 80 million years </a:t>
            </a:r>
          </a:p>
          <a:p>
            <a:r>
              <a:rPr lang="en-US" sz="2400" dirty="0"/>
              <a:t>t = 53 million years</a:t>
            </a:r>
          </a:p>
          <a:p>
            <a:r>
              <a:rPr lang="en-US" sz="2400" dirty="0"/>
              <a:t>del = 10 </a:t>
            </a:r>
            <a:endParaRPr lang="en-US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6A3EA5F-FC10-0C40-89B6-3025AB5F9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73" y="1617354"/>
            <a:ext cx="4207301" cy="3221473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CF26BC4-BCA4-E54A-931E-815C1D270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2300" y="1636661"/>
            <a:ext cx="4412443" cy="3246585"/>
          </a:xfrm>
          <a:prstGeom prst="rect">
            <a:avLst/>
          </a:prstGeom>
          <a:ln w="38100">
            <a:solidFill>
              <a:srgbClr val="0070C0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E16CDF-AB8E-3445-8AD2-C948A6648933}"/>
              </a:ext>
            </a:extLst>
          </p:cNvPr>
          <p:cNvSpPr/>
          <p:nvPr/>
        </p:nvSpPr>
        <p:spPr>
          <a:xfrm>
            <a:off x="5889429" y="4972981"/>
            <a:ext cx="38014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 = 133.5 million years </a:t>
            </a:r>
          </a:p>
          <a:p>
            <a:r>
              <a:rPr lang="en-US" sz="2400" dirty="0"/>
              <a:t>t = 57.4 million years</a:t>
            </a:r>
          </a:p>
          <a:p>
            <a:r>
              <a:rPr lang="en-US" sz="2400" dirty="0"/>
              <a:t>seq(10, 200, by = 0.1) </a:t>
            </a:r>
            <a:endParaRPr lang="en-US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749C82-C71C-5643-946A-64B12F55AA39}"/>
              </a:ext>
            </a:extLst>
          </p:cNvPr>
          <p:cNvSpPr txBox="1"/>
          <p:nvPr/>
        </p:nvSpPr>
        <p:spPr>
          <a:xfrm>
            <a:off x="4693277" y="884828"/>
            <a:ext cx="4244624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Lomb Periodogram for Unevenly Sampled 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B69E8B-53F1-2047-BB7A-C6A312213797}"/>
              </a:ext>
            </a:extLst>
          </p:cNvPr>
          <p:cNvSpPr txBox="1"/>
          <p:nvPr/>
        </p:nvSpPr>
        <p:spPr>
          <a:xfrm>
            <a:off x="437531" y="839488"/>
            <a:ext cx="3821288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2"/>
                </a:solidFill>
              </a:rPr>
              <a:t>Fast Fourier Transform (FFT) for Evenly Sampled Data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DA87010-F92F-7649-8C4A-5285F78347A1}"/>
              </a:ext>
            </a:extLst>
          </p:cNvPr>
          <p:cNvSpPr txBox="1"/>
          <p:nvPr/>
        </p:nvSpPr>
        <p:spPr>
          <a:xfrm>
            <a:off x="2721521" y="5794899"/>
            <a:ext cx="30879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53-57 million years could be a signal?</a:t>
            </a:r>
          </a:p>
        </p:txBody>
      </p:sp>
    </p:spTree>
    <p:extLst>
      <p:ext uri="{BB962C8B-B14F-4D97-AF65-F5344CB8AC3E}">
        <p14:creationId xmlns:p14="http://schemas.microsoft.com/office/powerpoint/2010/main" val="217680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292B06BE-9811-3843-A007-04ECD502731B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ABC0F0A9-2AD6-7B4C-93CD-42E69968DD9A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A23A9F83-38AB-734D-A52D-1E2035744B7E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9AA29DDA-EFD2-F745-8C0A-AFAE501FBF28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A60C318F-F2A7-1449-94F0-35D782DAA79D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0D43952-A00B-3B41-924B-B64AFC7C4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4828" y="938271"/>
            <a:ext cx="6154343" cy="44851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C993911-1DCD-274E-8EE5-9A030ECC9273}"/>
              </a:ext>
            </a:extLst>
          </p:cNvPr>
          <p:cNvSpPr txBox="1"/>
          <p:nvPr/>
        </p:nvSpPr>
        <p:spPr>
          <a:xfrm>
            <a:off x="842963" y="5757863"/>
            <a:ext cx="72723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Diversity: Number of distinct genera alive at any given time</a:t>
            </a:r>
          </a:p>
        </p:txBody>
      </p:sp>
    </p:spTree>
    <p:extLst>
      <p:ext uri="{BB962C8B-B14F-4D97-AF65-F5344CB8AC3E}">
        <p14:creationId xmlns:p14="http://schemas.microsoft.com/office/powerpoint/2010/main" val="2831757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FD200801-CFAF-DA40-8F1B-64DBDA1854CC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23A83C97-4D13-E548-A36A-78F241D711E1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0CBBFA58-D8D2-224F-BEE3-8AFEEFEF4993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FB1638C0-2D9C-2D46-AE8D-FBAD94AF5D20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7EA1CB44-F4EB-F348-9886-A2AC23EE7979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FEFE35-2DFE-5D46-8696-30BD276EFDA5}"/>
              </a:ext>
            </a:extLst>
          </p:cNvPr>
          <p:cNvSpPr/>
          <p:nvPr/>
        </p:nvSpPr>
        <p:spPr>
          <a:xfrm>
            <a:off x="307774" y="5063975"/>
            <a:ext cx="28894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 = 120 million years </a:t>
            </a:r>
          </a:p>
          <a:p>
            <a:r>
              <a:rPr lang="en-US" sz="2400" dirty="0"/>
              <a:t>t = 48 million years </a:t>
            </a:r>
          </a:p>
          <a:p>
            <a:r>
              <a:rPr lang="en-US" sz="2400" dirty="0"/>
              <a:t>del = 10</a:t>
            </a:r>
            <a:endParaRPr 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EABDF40-A865-BF48-A2AD-34C024127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35" y="1720054"/>
            <a:ext cx="4528257" cy="3208344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5950D9A-6A0B-824F-9A15-7981220F9E3E}"/>
              </a:ext>
            </a:extLst>
          </p:cNvPr>
          <p:cNvSpPr txBox="1"/>
          <p:nvPr/>
        </p:nvSpPr>
        <p:spPr>
          <a:xfrm>
            <a:off x="4693278" y="871091"/>
            <a:ext cx="4244624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Lomb Periodogram for Unevenly Sampled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65848E-3E4C-C44A-B268-E6F0FE7E863F}"/>
              </a:ext>
            </a:extLst>
          </p:cNvPr>
          <p:cNvSpPr txBox="1"/>
          <p:nvPr/>
        </p:nvSpPr>
        <p:spPr>
          <a:xfrm>
            <a:off x="444221" y="806118"/>
            <a:ext cx="3821288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2"/>
                </a:solidFill>
              </a:rPr>
              <a:t>Fast Fourier Transform (FFT) for Evenly Sampled Data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8D4D2FB-5922-8240-923F-1E9E883EB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843" y="1720054"/>
            <a:ext cx="4241422" cy="3234470"/>
          </a:xfrm>
          <a:prstGeom prst="rect">
            <a:avLst/>
          </a:prstGeom>
          <a:ln w="38100">
            <a:solidFill>
              <a:srgbClr val="0070C0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5C8B511-40E5-E846-9093-07E83C8A3B5B}"/>
              </a:ext>
            </a:extLst>
          </p:cNvPr>
          <p:cNvSpPr/>
          <p:nvPr/>
        </p:nvSpPr>
        <p:spPr>
          <a:xfrm>
            <a:off x="5946810" y="5063975"/>
            <a:ext cx="28894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 = 133 million years </a:t>
            </a:r>
          </a:p>
          <a:p>
            <a:r>
              <a:rPr lang="en-US" sz="2400" dirty="0"/>
              <a:t>t = 66 million years </a:t>
            </a:r>
          </a:p>
          <a:p>
            <a:r>
              <a:rPr lang="en-US" sz="2400" dirty="0"/>
              <a:t>seq(10, 200, by = 0.1)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98BBD56-A87F-9345-B04F-9207B0A42A32}"/>
              </a:ext>
            </a:extLst>
          </p:cNvPr>
          <p:cNvSpPr txBox="1"/>
          <p:nvPr/>
        </p:nvSpPr>
        <p:spPr>
          <a:xfrm>
            <a:off x="2721522" y="6002694"/>
            <a:ext cx="3087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No signal at all?</a:t>
            </a:r>
          </a:p>
        </p:txBody>
      </p:sp>
    </p:spTree>
    <p:extLst>
      <p:ext uri="{BB962C8B-B14F-4D97-AF65-F5344CB8AC3E}">
        <p14:creationId xmlns:p14="http://schemas.microsoft.com/office/powerpoint/2010/main" val="4103942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  <p:bldP spid="1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BEA5A902-D829-D74E-9B9D-4F7AB4C183A0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CB4474A3-3212-724B-9135-DFE45E64EF32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2222597E-0BC4-5040-ADDB-0CF4E2F86FF9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3D9CA88D-7927-B147-80A3-B62ACA78884A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E9D8C929-2BCC-4341-8F8D-79104B16BFEC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Conclusions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F6A2BCB-CF0F-364F-899E-F52A05922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806" y="1451486"/>
            <a:ext cx="7886700" cy="4769431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AutoNum type="arabicParenR"/>
            </a:pPr>
            <a:r>
              <a:rPr lang="en-US" dirty="0"/>
              <a:t>Is there a dominant cycle for extinctions, originations, and diversity?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Possibly. Diversity at 60 million years, originations at 53-57 million years, none for extinctions.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2) How does stratigraphic binning affect the cycles?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Peak power spectrum value changes. Strongly dependent on sampling interval (del), bin size, data preparation.</a:t>
            </a:r>
          </a:p>
          <a:p>
            <a:pPr marL="0" indent="0">
              <a:buNone/>
            </a:pPr>
            <a:endParaRPr lang="en-US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dirty="0"/>
              <a:t>3) Does subsampling affect the results?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Maybe but I only thought of this now.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3) What causes the cycles? (future questions) 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Mathematical artefact? Or real-life phenomenon? </a:t>
            </a:r>
          </a:p>
        </p:txBody>
      </p:sp>
    </p:spTree>
    <p:extLst>
      <p:ext uri="{BB962C8B-B14F-4D97-AF65-F5344CB8AC3E}">
        <p14:creationId xmlns:p14="http://schemas.microsoft.com/office/powerpoint/2010/main" val="54169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A2F79-25D9-1340-94B8-33A9430B7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00067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C93941AB-43D3-AC47-8623-CE21844E7923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3F538CD2-34F5-4E4E-8FF7-2CA439EE2A4B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A933CD73-C1BC-A34F-A496-E7B1BF165C4A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25B44152-8954-064E-A6F4-DBCE231B5A8B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9469A6C0-4BDB-BC45-8275-F78578875F0A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Conclusions</a:t>
            </a:r>
          </a:p>
        </p:txBody>
      </p:sp>
      <p:pic>
        <p:nvPicPr>
          <p:cNvPr id="12" name="Picture 11" descr="A person standing in front of a crowd posing for the camera&#10;&#10;Description automatically generated">
            <a:extLst>
              <a:ext uri="{FF2B5EF4-FFF2-40B4-BE49-F238E27FC236}">
                <a16:creationId xmlns:a16="http://schemas.microsoft.com/office/drawing/2014/main" id="{E31555D5-7037-274D-A96A-4A4E76E9E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113613"/>
            <a:ext cx="3412760" cy="3412760"/>
          </a:xfrm>
          <a:prstGeom prst="rect">
            <a:avLst/>
          </a:prstGeom>
        </p:spPr>
      </p:pic>
      <p:pic>
        <p:nvPicPr>
          <p:cNvPr id="14" name="Picture 13" descr="A person standing in front of a blackboard&#10;&#10;Description automatically generated">
            <a:extLst>
              <a:ext uri="{FF2B5EF4-FFF2-40B4-BE49-F238E27FC236}">
                <a16:creationId xmlns:a16="http://schemas.microsoft.com/office/drawing/2014/main" id="{CDC183C2-44C6-CD4E-9C1D-E06E99B10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925630"/>
            <a:ext cx="4047344" cy="404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59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C32A7-CC4F-0B43-86BD-4AC8F96D8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474323"/>
          </a:xfrm>
        </p:spPr>
        <p:txBody>
          <a:bodyPr>
            <a:normAutofit fontScale="90000"/>
          </a:bodyPr>
          <a:lstStyle/>
          <a:p>
            <a:r>
              <a:rPr lang="en-US" dirty="0"/>
              <a:t>Stage Level Turnover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9F22D-541A-E045-A94B-2EA94545D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D9D3F6-2D48-D548-967D-4C8C990DD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006474"/>
            <a:ext cx="7315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9808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129D7-8FB1-5B4C-85F4-69EB2C4CE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/>
              <a:t>Tens Diversity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C04BF-B5F5-8F4E-9F73-86565C265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CB8E29-7CB8-1047-A184-DC742DB33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575" y="1350168"/>
            <a:ext cx="7199788" cy="514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157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2041FC-B05F-C946-9AC4-3F7BA6C9A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436" y="694213"/>
            <a:ext cx="6895475" cy="17384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25F57B-EAA8-C242-8F9F-0D4DDA2257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9226" y="1332720"/>
            <a:ext cx="2981338" cy="12962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6CC4BE-0A9B-4C45-8D1D-676774C38D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555" y="2628954"/>
            <a:ext cx="6384457" cy="3812228"/>
          </a:xfrm>
          <a:prstGeom prst="rect">
            <a:avLst/>
          </a:prstGeom>
        </p:spPr>
      </p:pic>
      <p:sp>
        <p:nvSpPr>
          <p:cNvPr id="8" name="Parallelogram 7">
            <a:extLst>
              <a:ext uri="{FF2B5EF4-FFF2-40B4-BE49-F238E27FC236}">
                <a16:creationId xmlns:a16="http://schemas.microsoft.com/office/drawing/2014/main" id="{10055844-BCC4-B94C-9F06-E783CB943644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81C81442-60AB-A741-9E48-96321395D26B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E81A6F37-301C-BB4A-925C-BC89D67556A6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997B17A2-5AB4-FB41-A1EC-BA95F03A28FC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9EE2469F-0DE4-714B-8089-741B8362E7D4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A725CDE-A01E-1D41-B95C-6EE744133098}"/>
              </a:ext>
            </a:extLst>
          </p:cNvPr>
          <p:cNvCxnSpPr/>
          <p:nvPr/>
        </p:nvCxnSpPr>
        <p:spPr>
          <a:xfrm>
            <a:off x="6130977" y="3747541"/>
            <a:ext cx="1304144" cy="0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DEFED62-B191-5E43-A2CB-42E0529DF0DF}"/>
              </a:ext>
            </a:extLst>
          </p:cNvPr>
          <p:cNvCxnSpPr>
            <a:cxnSpLocks/>
          </p:cNvCxnSpPr>
          <p:nvPr/>
        </p:nvCxnSpPr>
        <p:spPr>
          <a:xfrm>
            <a:off x="1383862" y="4139784"/>
            <a:ext cx="4297410" cy="0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BE5D1E8-628C-4045-8B4A-E2FB860B3044}"/>
              </a:ext>
            </a:extLst>
          </p:cNvPr>
          <p:cNvCxnSpPr>
            <a:cxnSpLocks/>
          </p:cNvCxnSpPr>
          <p:nvPr/>
        </p:nvCxnSpPr>
        <p:spPr>
          <a:xfrm>
            <a:off x="2551295" y="4529528"/>
            <a:ext cx="3999407" cy="0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231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mans face&#10;&#10;Description automatically generated">
            <a:extLst>
              <a:ext uri="{FF2B5EF4-FFF2-40B4-BE49-F238E27FC236}">
                <a16:creationId xmlns:a16="http://schemas.microsoft.com/office/drawing/2014/main" id="{DA154A8A-4242-7841-8180-D7A7EA2E3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793" y="2668935"/>
            <a:ext cx="5800725" cy="3368163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5B4FCD28-EA49-2044-A016-7507EDD2B0FF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4D160D45-B8B2-6D43-A137-6D93CE2B4812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89E569F6-F021-DB45-9ABA-185AE6AABB0F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D3466243-60A6-CC4A-9744-8EB0B8F9A949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1AA11BB3-24F1-4544-A6DE-98D345C525E7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5939AA-6D9A-9E43-96EB-371C16A7C168}"/>
              </a:ext>
            </a:extLst>
          </p:cNvPr>
          <p:cNvSpPr txBox="1"/>
          <p:nvPr/>
        </p:nvSpPr>
        <p:spPr>
          <a:xfrm>
            <a:off x="1829255" y="820902"/>
            <a:ext cx="52861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Spectral Analysis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9063B1-C247-634C-9628-A7C8ED606BA7}"/>
              </a:ext>
            </a:extLst>
          </p:cNvPr>
          <p:cNvSpPr txBox="1"/>
          <p:nvPr/>
        </p:nvSpPr>
        <p:spPr>
          <a:xfrm>
            <a:off x="578530" y="1469642"/>
            <a:ext cx="83511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- Decomposition of a time series into simpler trigonometric functions of sines and cosines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AB74B7B-186C-B24F-91F1-9E9A35CE8F7E}"/>
              </a:ext>
            </a:extLst>
          </p:cNvPr>
          <p:cNvCxnSpPr/>
          <p:nvPr/>
        </p:nvCxnSpPr>
        <p:spPr>
          <a:xfrm>
            <a:off x="2228850" y="3900488"/>
            <a:ext cx="2525258" cy="0"/>
          </a:xfrm>
          <a:prstGeom prst="line">
            <a:avLst/>
          </a:prstGeom>
          <a:ln w="50800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5B8CABB-E7C4-9C4B-B334-5539C1C30301}"/>
              </a:ext>
            </a:extLst>
          </p:cNvPr>
          <p:cNvSpPr txBox="1"/>
          <p:nvPr/>
        </p:nvSpPr>
        <p:spPr>
          <a:xfrm>
            <a:off x="2447414" y="3900488"/>
            <a:ext cx="1791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wavelength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BE79B58-3DFC-E743-91F8-136810E5F5B4}"/>
              </a:ext>
            </a:extLst>
          </p:cNvPr>
          <p:cNvCxnSpPr>
            <a:cxnSpLocks/>
          </p:cNvCxnSpPr>
          <p:nvPr/>
        </p:nvCxnSpPr>
        <p:spPr>
          <a:xfrm>
            <a:off x="5334001" y="3335866"/>
            <a:ext cx="0" cy="598488"/>
          </a:xfrm>
          <a:prstGeom prst="straightConnector1">
            <a:avLst/>
          </a:prstGeom>
          <a:ln w="4762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AC7C5C1-5ECD-CC4F-9BEE-6BE8E380B3D2}"/>
              </a:ext>
            </a:extLst>
          </p:cNvPr>
          <p:cNvSpPr txBox="1"/>
          <p:nvPr/>
        </p:nvSpPr>
        <p:spPr>
          <a:xfrm>
            <a:off x="4527779" y="2771568"/>
            <a:ext cx="2002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amplitude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C4C4392-540D-7A40-8582-E6CFD1D95974}"/>
                  </a:ext>
                </a:extLst>
              </p:cNvPr>
              <p:cNvSpPr txBox="1"/>
              <p:nvPr/>
            </p:nvSpPr>
            <p:spPr>
              <a:xfrm>
                <a:off x="2697919" y="6076568"/>
                <a:ext cx="3843340" cy="6122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𝑆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n-US" sz="2800" b="0" i="1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(2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f>
                      <m:f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128</m:t>
                        </m:r>
                      </m:den>
                    </m:f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C4C4392-540D-7A40-8582-E6CFD1D959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7919" y="6076568"/>
                <a:ext cx="3843340" cy="612219"/>
              </a:xfrm>
              <a:prstGeom prst="rect">
                <a:avLst/>
              </a:prstGeom>
              <a:blipFill>
                <a:blip r:embed="rId4"/>
                <a:stretch>
                  <a:fillRect l="-2961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585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9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F9507233-314D-0840-A2B6-2CE1851356F2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CEA94C42-A32A-304D-9647-2B5B7160A7A5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56539DED-3FB3-DF43-B306-2158F5947C01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C83DE123-BD1D-BA46-82EF-B2A9686069E7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D206C309-BAFC-B744-8642-5FC6B723C2A6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46E2030-27AB-144A-A5A4-A7C03D304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8331"/>
            <a:ext cx="9144000" cy="196132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783E8A0-2E66-EB41-8F8A-AFCB4A6E1318}"/>
                  </a:ext>
                </a:extLst>
              </p:cNvPr>
              <p:cNvSpPr txBox="1"/>
              <p:nvPr/>
            </p:nvSpPr>
            <p:spPr>
              <a:xfrm>
                <a:off x="645969" y="3120382"/>
                <a:ext cx="7580374" cy="11748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d>
                            <m:dPr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𝒂</m:t>
                                  </m:r>
                                </m:e>
                                <m:sub>
                                  <m:r>
                                    <a:rPr lang="en-US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𝒌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800" b="0" i="0" smtClean="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  <m:r>
                                    <a:rPr lang="en-US" sz="2800" b="0" i="0" smtClean="0">
                                      <a:latin typeface="Cambria Math" panose="02040503050406030204" pitchFamily="18" charset="0"/>
                                    </a:rPr>
                                    <m:t>(2</m:t>
                                  </m:r>
                                  <m:r>
                                    <a:rPr lang="el-GR" sz="2800" i="1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fName>
                                <m:e>
                                  <m:f>
                                    <m:fPr>
                                      <m:ctrlPr>
                                        <a:rPr lang="en-US" sz="28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b="1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𝒌</m:t>
                                      </m:r>
                                    </m:num>
                                    <m:den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128</m:t>
                                      </m:r>
                                    </m:den>
                                  </m:f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𝒃</m:t>
                                  </m:r>
                                </m:e>
                                <m:sub>
                                  <m:r>
                                    <a:rPr lang="en-US" sz="2800" b="1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𝒌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800" b="0" i="0" smtClean="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  <m:r>
                                    <a:rPr lang="en-US" sz="2800">
                                      <a:latin typeface="Cambria Math" panose="02040503050406030204" pitchFamily="18" charset="0"/>
                                    </a:rPr>
                                    <m:t>(2</m:t>
                                  </m:r>
                                  <m:r>
                                    <a:rPr lang="el-GR" sz="2800" i="1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fName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b="1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𝒌</m:t>
                                      </m:r>
                                    </m:num>
                                    <m:den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128</m:t>
                                      </m:r>
                                    </m:den>
                                  </m:f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783E8A0-2E66-EB41-8F8A-AFCB4A6E13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969" y="3120382"/>
                <a:ext cx="7580374" cy="1174809"/>
              </a:xfrm>
              <a:prstGeom prst="rect">
                <a:avLst/>
              </a:prstGeom>
              <a:blipFill>
                <a:blip r:embed="rId4"/>
                <a:stretch>
                  <a:fillRect l="-2007" t="-119355" b="-1795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7EE65A3D-BB62-504A-850C-438262FB13DB}"/>
              </a:ext>
            </a:extLst>
          </p:cNvPr>
          <p:cNvSpPr txBox="1"/>
          <p:nvPr/>
        </p:nvSpPr>
        <p:spPr>
          <a:xfrm>
            <a:off x="392906" y="4857750"/>
            <a:ext cx="83581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Spectral analysis breaks the </a:t>
            </a:r>
            <a:r>
              <a:rPr lang="en-US" sz="2400" b="1" dirty="0"/>
              <a:t>variance</a:t>
            </a:r>
            <a:r>
              <a:rPr lang="en-US" sz="2400" dirty="0"/>
              <a:t> of a time series into </a:t>
            </a:r>
            <a:r>
              <a:rPr lang="en-US" sz="2400" b="1" dirty="0"/>
              <a:t>pieces</a:t>
            </a:r>
            <a:r>
              <a:rPr lang="en-US" sz="2400" dirty="0"/>
              <a:t>, which each have associated </a:t>
            </a:r>
            <a:r>
              <a:rPr lang="en-US" sz="2400" b="1" dirty="0"/>
              <a:t>frequency</a:t>
            </a:r>
          </a:p>
          <a:p>
            <a:pPr marL="342900" indent="-342900">
              <a:buFontTx/>
              <a:buChar char="-"/>
            </a:pPr>
            <a:r>
              <a:rPr lang="en-US" sz="2400" b="1" dirty="0"/>
              <a:t>Power spectrum </a:t>
            </a:r>
            <a:r>
              <a:rPr lang="en-US" sz="2400" dirty="0"/>
              <a:t>identifies the dominant </a:t>
            </a:r>
            <a:r>
              <a:rPr lang="en-US" sz="2400" b="1" dirty="0"/>
              <a:t>frequencies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5346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6015EB1D-B1CF-D941-8FE7-61193E243A3C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8EB82917-AF86-4F45-9F0F-7386816D9123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304174F6-A87E-D645-ADA6-1C9A0E8D977E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38691D98-5B0A-6844-AA78-E0A36C80005D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D9B98219-F3B8-1643-8A22-11BBA45F21D1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9CE952-C05A-F143-9A5D-AC91C41B9F5E}"/>
              </a:ext>
            </a:extLst>
          </p:cNvPr>
          <p:cNvSpPr txBox="1"/>
          <p:nvPr/>
        </p:nvSpPr>
        <p:spPr>
          <a:xfrm>
            <a:off x="2480576" y="3778592"/>
            <a:ext cx="4244624" cy="230832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</a:rPr>
              <a:t>Spectral Analysis: Lomb Periodogram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</a:rPr>
              <a:t>- </a:t>
            </a:r>
            <a:r>
              <a:rPr lang="en-US" sz="2400" dirty="0">
                <a:solidFill>
                  <a:srgbClr val="0070C0"/>
                </a:solidFill>
              </a:rPr>
              <a:t>For Unevenly Sampled Data, </a:t>
            </a:r>
            <a:r>
              <a:rPr lang="en-US" sz="2400" dirty="0" err="1">
                <a:solidFill>
                  <a:srgbClr val="0070C0"/>
                </a:solidFill>
              </a:rPr>
              <a:t>eg</a:t>
            </a:r>
            <a:r>
              <a:rPr lang="en-US" sz="2400" dirty="0">
                <a:solidFill>
                  <a:srgbClr val="0070C0"/>
                </a:solidFill>
              </a:rPr>
              <a:t> sampled once at 1 million years, next at 4 million years, next at 10,000 years.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CF3F4A-981E-CB4E-964D-416FC96B6A97}"/>
              </a:ext>
            </a:extLst>
          </p:cNvPr>
          <p:cNvSpPr txBox="1"/>
          <p:nvPr/>
        </p:nvSpPr>
        <p:spPr>
          <a:xfrm>
            <a:off x="2570966" y="1134901"/>
            <a:ext cx="4154234" cy="193899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</a:rPr>
              <a:t>Spectral Analysis: Fast Fourier Transform (FFT) </a:t>
            </a:r>
          </a:p>
          <a:p>
            <a:pPr algn="ctr"/>
            <a:endParaRPr lang="en-US" sz="2400" b="1" dirty="0">
              <a:solidFill>
                <a:schemeClr val="accent2"/>
              </a:solidFill>
            </a:endParaRPr>
          </a:p>
          <a:p>
            <a:pPr algn="ctr"/>
            <a:r>
              <a:rPr lang="en-US" sz="2400" b="1" dirty="0">
                <a:solidFill>
                  <a:schemeClr val="accent2"/>
                </a:solidFill>
              </a:rPr>
              <a:t>- </a:t>
            </a:r>
            <a:r>
              <a:rPr lang="en-US" sz="2400" dirty="0">
                <a:solidFill>
                  <a:schemeClr val="accent2"/>
                </a:solidFill>
              </a:rPr>
              <a:t>For Evenly Sampled Data, </a:t>
            </a:r>
            <a:r>
              <a:rPr lang="en-US" sz="2400" dirty="0" err="1">
                <a:solidFill>
                  <a:schemeClr val="accent2"/>
                </a:solidFill>
              </a:rPr>
              <a:t>eg</a:t>
            </a:r>
            <a:r>
              <a:rPr lang="en-US" sz="2400" dirty="0">
                <a:solidFill>
                  <a:schemeClr val="accent2"/>
                </a:solidFill>
              </a:rPr>
              <a:t> sampled every 1 million years</a:t>
            </a:r>
          </a:p>
        </p:txBody>
      </p:sp>
    </p:spTree>
    <p:extLst>
      <p:ext uri="{BB962C8B-B14F-4D97-AF65-F5344CB8AC3E}">
        <p14:creationId xmlns:p14="http://schemas.microsoft.com/office/powerpoint/2010/main" val="2121977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292B06BE-9811-3843-A007-04ECD502731B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ABC0F0A9-2AD6-7B4C-93CD-42E69968DD9A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A23A9F83-38AB-734D-A52D-1E2035744B7E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9AA29DDA-EFD2-F745-8C0A-AFAE501FBF28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A60C318F-F2A7-1449-94F0-35D782DAA79D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783306-63DA-A048-BE98-CFE186653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53" y="910305"/>
            <a:ext cx="3873761" cy="54646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E8B29E-2A39-5747-9346-39F013373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3060" y="1085851"/>
            <a:ext cx="3873761" cy="356437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AA629EB-5093-E043-8E59-78772C235D91}"/>
              </a:ext>
            </a:extLst>
          </p:cNvPr>
          <p:cNvSpPr txBox="1"/>
          <p:nvPr/>
        </p:nvSpPr>
        <p:spPr>
          <a:xfrm>
            <a:off x="4688339" y="4831143"/>
            <a:ext cx="42545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Power Spectral Density Over Phanerozoic identifies:</a:t>
            </a:r>
          </a:p>
          <a:p>
            <a:pPr marL="342900" indent="-342900" algn="ctr">
              <a:buFontTx/>
              <a:buChar char="-"/>
            </a:pPr>
            <a:r>
              <a:rPr lang="en-US" sz="2400" b="1" dirty="0"/>
              <a:t>62 million year cycle</a:t>
            </a:r>
          </a:p>
          <a:p>
            <a:pPr marL="342900" indent="-342900" algn="ctr">
              <a:buFontTx/>
              <a:buChar char="-"/>
            </a:pPr>
            <a:r>
              <a:rPr lang="en-US" sz="2400" b="1" dirty="0"/>
              <a:t>140 million year cycle </a:t>
            </a:r>
          </a:p>
        </p:txBody>
      </p:sp>
    </p:spTree>
    <p:extLst>
      <p:ext uri="{BB962C8B-B14F-4D97-AF65-F5344CB8AC3E}">
        <p14:creationId xmlns:p14="http://schemas.microsoft.com/office/powerpoint/2010/main" val="4094373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42D004A6-182D-8840-88A9-FC842AD97874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B466F083-97F2-3E4E-9412-185BA9B1A97E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7C78AF1C-4843-B84A-A4AF-9128D50CE1D5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F25280F3-4C12-6E41-892C-474BC127AE4B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D6F965E4-8DB3-E845-8F9D-24317779182B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  <p:pic>
        <p:nvPicPr>
          <p:cNvPr id="1025" name="Picture 1" descr="page3image272">
            <a:extLst>
              <a:ext uri="{FF2B5EF4-FFF2-40B4-BE49-F238E27FC236}">
                <a16:creationId xmlns:a16="http://schemas.microsoft.com/office/drawing/2014/main" id="{F0DC0A9A-B738-AD4D-BCB4-04F25E0A36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618" y="1041991"/>
            <a:ext cx="3896003" cy="517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A0A769F-3476-0341-8419-36C08D0340D3}"/>
              </a:ext>
            </a:extLst>
          </p:cNvPr>
          <p:cNvSpPr txBox="1"/>
          <p:nvPr/>
        </p:nvSpPr>
        <p:spPr>
          <a:xfrm>
            <a:off x="1626737" y="6290511"/>
            <a:ext cx="127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BAP, 2002</a:t>
            </a:r>
          </a:p>
        </p:txBody>
      </p:sp>
      <p:pic>
        <p:nvPicPr>
          <p:cNvPr id="13" name="Picture 12" descr="A picture containing clock&#10;&#10;Description automatically generated">
            <a:extLst>
              <a:ext uri="{FF2B5EF4-FFF2-40B4-BE49-F238E27FC236}">
                <a16:creationId xmlns:a16="http://schemas.microsoft.com/office/drawing/2014/main" id="{DE59BB18-216A-E442-963F-098DEF4DA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043" y="1041991"/>
            <a:ext cx="4571212" cy="34284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9063620-6A2E-8247-935C-F4A23ABD5ECA}"/>
              </a:ext>
            </a:extLst>
          </p:cNvPr>
          <p:cNvSpPr txBox="1"/>
          <p:nvPr/>
        </p:nvSpPr>
        <p:spPr>
          <a:xfrm>
            <a:off x="4572000" y="4720851"/>
            <a:ext cx="39852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Occurrence based data from PBDB 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Updated Geological Time Scale (2017)</a:t>
            </a:r>
          </a:p>
        </p:txBody>
      </p:sp>
    </p:spTree>
    <p:extLst>
      <p:ext uri="{BB962C8B-B14F-4D97-AF65-F5344CB8AC3E}">
        <p14:creationId xmlns:p14="http://schemas.microsoft.com/office/powerpoint/2010/main" val="3222103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device&#10;&#10;Description automatically generated">
            <a:extLst>
              <a:ext uri="{FF2B5EF4-FFF2-40B4-BE49-F238E27FC236}">
                <a16:creationId xmlns:a16="http://schemas.microsoft.com/office/drawing/2014/main" id="{226EB547-AEDE-5548-B473-2D3040163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826" y="812753"/>
            <a:ext cx="8310348" cy="59452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266F3-2B5B-8C42-9F88-C329A51D7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9183" y="1139825"/>
            <a:ext cx="4019855" cy="24839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Do we see repeated patterns in </a:t>
            </a:r>
            <a:r>
              <a:rPr lang="en-US" b="1" dirty="0">
                <a:solidFill>
                  <a:srgbClr val="0070C0"/>
                </a:solidFill>
              </a:rPr>
              <a:t>originations</a:t>
            </a:r>
            <a:r>
              <a:rPr lang="en-US" dirty="0">
                <a:solidFill>
                  <a:srgbClr val="0070C0"/>
                </a:solidFill>
              </a:rPr>
              <a:t>, </a:t>
            </a:r>
            <a:r>
              <a:rPr lang="en-US" b="1" dirty="0">
                <a:solidFill>
                  <a:srgbClr val="0070C0"/>
                </a:solidFill>
              </a:rPr>
              <a:t>extinctions</a:t>
            </a:r>
            <a:r>
              <a:rPr lang="en-US" dirty="0">
                <a:solidFill>
                  <a:srgbClr val="0070C0"/>
                </a:solidFill>
              </a:rPr>
              <a:t>, and </a:t>
            </a:r>
            <a:r>
              <a:rPr lang="en-US" b="1" dirty="0">
                <a:solidFill>
                  <a:srgbClr val="0070C0"/>
                </a:solidFill>
              </a:rPr>
              <a:t>sampled in bin diversity, </a:t>
            </a:r>
            <a:r>
              <a:rPr lang="en-US" dirty="0">
                <a:solidFill>
                  <a:srgbClr val="0070C0"/>
                </a:solidFill>
              </a:rPr>
              <a:t>considering new information? 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8506FC0F-47EC-3A43-9100-9A207F01380D}"/>
              </a:ext>
            </a:extLst>
          </p:cNvPr>
          <p:cNvSpPr/>
          <p:nvPr/>
        </p:nvSpPr>
        <p:spPr>
          <a:xfrm>
            <a:off x="-220" y="85716"/>
            <a:ext cx="241480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D6CA8B1E-7CE5-9240-9228-74974FB3208A}"/>
              </a:ext>
            </a:extLst>
          </p:cNvPr>
          <p:cNvSpPr/>
          <p:nvPr/>
        </p:nvSpPr>
        <p:spPr>
          <a:xfrm>
            <a:off x="2035934" y="85717"/>
            <a:ext cx="1721607" cy="514351"/>
          </a:xfrm>
          <a:prstGeom prst="parallelogram">
            <a:avLst>
              <a:gd name="adj" fmla="val 962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Aims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ECA41BAA-59A4-CA46-992A-DC2B22BD41F8}"/>
              </a:ext>
            </a:extLst>
          </p:cNvPr>
          <p:cNvSpPr/>
          <p:nvPr/>
        </p:nvSpPr>
        <p:spPr>
          <a:xfrm>
            <a:off x="3343275" y="100008"/>
            <a:ext cx="2185763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09B29751-19D3-9B47-981D-DB09993A61C2}"/>
              </a:ext>
            </a:extLst>
          </p:cNvPr>
          <p:cNvSpPr/>
          <p:nvPr/>
        </p:nvSpPr>
        <p:spPr>
          <a:xfrm>
            <a:off x="5150757" y="100009"/>
            <a:ext cx="2035858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E53A3F8D-3881-894C-8671-E2FDBCBB179A}"/>
              </a:ext>
            </a:extLst>
          </p:cNvPr>
          <p:cNvSpPr/>
          <p:nvPr/>
        </p:nvSpPr>
        <p:spPr>
          <a:xfrm>
            <a:off x="6815590" y="100009"/>
            <a:ext cx="2307320" cy="514351"/>
          </a:xfrm>
          <a:prstGeom prst="parallelogram">
            <a:avLst>
              <a:gd name="adj" fmla="val 96296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899195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1420</TotalTime>
  <Words>994</Words>
  <Application>Microsoft Macintosh PowerPoint</Application>
  <PresentationFormat>On-screen Show (4:3)</PresentationFormat>
  <Paragraphs>240</Paragraphs>
  <Slides>24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Cambria Math</vt:lpstr>
      <vt:lpstr>Times New Roman</vt:lpstr>
      <vt:lpstr>Office Theme</vt:lpstr>
      <vt:lpstr>Cyclicity in the Fossil Record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Guiding Questions</vt:lpstr>
      <vt:lpstr>Guiding Questions</vt:lpstr>
      <vt:lpstr>PowerPoint Presentation</vt:lpstr>
      <vt:lpstr>PowerPoint Presentation</vt:lpstr>
      <vt:lpstr>Subsampling, Model Fitting</vt:lpstr>
      <vt:lpstr>PowerPoint Presentation</vt:lpstr>
      <vt:lpstr>PowerPoint Presentation</vt:lpstr>
      <vt:lpstr>Comparison with Rohde and Muller (2005)</vt:lpstr>
      <vt:lpstr>Comparison with Omerbashich (2006)</vt:lpstr>
      <vt:lpstr>PowerPoint Presentation</vt:lpstr>
      <vt:lpstr>PowerPoint Presentation</vt:lpstr>
      <vt:lpstr>PowerPoint Presentation</vt:lpstr>
      <vt:lpstr>Questions?</vt:lpstr>
      <vt:lpstr>Stage Level Turnover</vt:lpstr>
      <vt:lpstr>Tens Diversity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Cyclicity in the Fossil Record </dc:title>
  <dc:creator>Tasnuva Ferdous Ming Khan</dc:creator>
  <cp:lastModifiedBy>Tasnuva Ferdous Ming Khan</cp:lastModifiedBy>
  <cp:revision>155</cp:revision>
  <dcterms:created xsi:type="dcterms:W3CDTF">2020-07-26T13:31:54Z</dcterms:created>
  <dcterms:modified xsi:type="dcterms:W3CDTF">2020-07-27T13:12:32Z</dcterms:modified>
</cp:coreProperties>
</file>

<file path=docProps/thumbnail.jpeg>
</file>